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0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1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7DBA-E2C5-4059-AF92-12D28C679E79}" type="datetimeFigureOut">
              <a:rPr lang="en-US" smtClean="0"/>
              <a:pPr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AF45-1A4F-4C22-A04E-02A175432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7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xyQfrzBfnDU" TargetMode="External"/><Relationship Id="rId3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SviOnud7u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Macro-Scale Photovoltaic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1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vs.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PV array consists of multiple modules connected electrically (either in series or series and parallel)</a:t>
            </a:r>
            <a:endParaRPr lang="en-US" dirty="0"/>
          </a:p>
        </p:txBody>
      </p:sp>
      <p:pic>
        <p:nvPicPr>
          <p:cNvPr id="4" name="Picture 4" descr="Crystalline Pan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3710"/>
            <a:ext cx="4527450" cy="29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pearen.ca/RE/PV_array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21026"/>
            <a:ext cx="3836800" cy="304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323580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Module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05114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9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to AC Inverters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PV cells, modules, and arrays produce DC (direct current) electricity </a:t>
            </a:r>
          </a:p>
          <a:p>
            <a:r>
              <a:rPr lang="en-US" sz="2400" dirty="0" smtClean="0"/>
              <a:t>In the US, the electrical grid and most household appliances are equipped to handle AC (alternating current) electricity.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www.youtube.com/watch?v=xyQfrzBfnDU</a:t>
            </a:r>
            <a:r>
              <a:rPr lang="en-US" sz="2000" dirty="0"/>
              <a:t> </a:t>
            </a:r>
            <a:r>
              <a:rPr lang="en-US" sz="2000" dirty="0" smtClean="0"/>
              <a:t>for more info.)</a:t>
            </a:r>
          </a:p>
          <a:p>
            <a:r>
              <a:rPr lang="en-US" sz="2400" dirty="0" smtClean="0"/>
              <a:t>To solve this problem, inverters are installed to convert from DC to AC.</a:t>
            </a:r>
            <a:endParaRPr lang="en-US" sz="2400" dirty="0"/>
          </a:p>
        </p:txBody>
      </p:sp>
      <p:pic>
        <p:nvPicPr>
          <p:cNvPr id="6148" name="Picture 4" descr="http://www.enecsys.com/wp-content/uploads/Figure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523875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7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(10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look over your notes from the past two days.</a:t>
            </a:r>
          </a:p>
          <a:p>
            <a:r>
              <a:rPr lang="en-US" dirty="0" smtClean="0"/>
              <a:t>Turn to your elbow partner and take turns verbally describing how photovoltaic solar cells are wired to increase voltage and/or </a:t>
            </a:r>
            <a:r>
              <a:rPr lang="en-US" dirty="0" smtClean="0"/>
              <a:t>current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Have your partner provide feedback on your description.</a:t>
            </a:r>
          </a:p>
        </p:txBody>
      </p:sp>
    </p:spTree>
    <p:extLst>
      <p:ext uri="{BB962C8B-B14F-4D97-AF65-F5344CB8AC3E}">
        <p14:creationId xmlns:p14="http://schemas.microsoft.com/office/powerpoint/2010/main" val="35613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Debrief 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share-out</a:t>
            </a:r>
          </a:p>
          <a:p>
            <a:r>
              <a:rPr lang="en-US" dirty="0" smtClean="0"/>
              <a:t>Any lingering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5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 to the Prompt (20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how photovoltaic technology is used to produce power on the scale needed for residential and </a:t>
            </a:r>
            <a:r>
              <a:rPr lang="en-US" smtClean="0"/>
              <a:t>commercial purposes.</a:t>
            </a:r>
            <a:endParaRPr lang="en-US" dirty="0" smtClean="0"/>
          </a:p>
          <a:p>
            <a:pPr lvl="1"/>
            <a:r>
              <a:rPr lang="en-US" dirty="0" smtClean="0"/>
              <a:t>Be sure to use </a:t>
            </a:r>
            <a:r>
              <a:rPr lang="en-US" u="sng" dirty="0" smtClean="0"/>
              <a:t>all</a:t>
            </a:r>
            <a:r>
              <a:rPr lang="en-US" dirty="0" smtClean="0"/>
              <a:t> key vocabulary in your summary.</a:t>
            </a:r>
          </a:p>
          <a:p>
            <a:pPr lvl="1"/>
            <a:r>
              <a:rPr lang="en-US" dirty="0" smtClean="0"/>
              <a:t>Diagrams may be used to help illustrate your summary.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look over your notes from yesterday.</a:t>
            </a:r>
          </a:p>
          <a:p>
            <a:r>
              <a:rPr lang="en-US" dirty="0" smtClean="0"/>
              <a:t>Turn to your elbow partner and take turns verbally describing how a photovoltaic cell works. Do your best to use the key vocabulary.</a:t>
            </a:r>
          </a:p>
          <a:p>
            <a:r>
              <a:rPr lang="en-US" dirty="0" smtClean="0"/>
              <a:t>Have your partner provide feedback on your description.</a:t>
            </a:r>
          </a:p>
        </p:txBody>
      </p:sp>
    </p:spTree>
    <p:extLst>
      <p:ext uri="{BB962C8B-B14F-4D97-AF65-F5344CB8AC3E}">
        <p14:creationId xmlns:p14="http://schemas.microsoft.com/office/powerpoint/2010/main" val="5632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share-out</a:t>
            </a:r>
          </a:p>
          <a:p>
            <a:r>
              <a:rPr lang="en-US" dirty="0" smtClean="0"/>
              <a:t>Any lingering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2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Respond to the Prompt (20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cycle of microscopic events which allow a solar cell to produce electricity through the photovoltaic effect.</a:t>
            </a:r>
          </a:p>
          <a:p>
            <a:pPr lvl="1"/>
            <a:r>
              <a:rPr lang="en-US" dirty="0" smtClean="0"/>
              <a:t>Be sure to use </a:t>
            </a:r>
            <a:r>
              <a:rPr lang="en-US" u="sng" dirty="0" smtClean="0"/>
              <a:t>all</a:t>
            </a:r>
            <a:r>
              <a:rPr lang="en-US" dirty="0" smtClean="0"/>
              <a:t> key vocabulary in your </a:t>
            </a:r>
            <a:r>
              <a:rPr lang="en-US" dirty="0" smtClean="0"/>
              <a:t>summary</a:t>
            </a:r>
            <a:endParaRPr lang="en-US" dirty="0" smtClean="0"/>
          </a:p>
          <a:p>
            <a:pPr lvl="1"/>
            <a:r>
              <a:rPr lang="en-US" dirty="0" smtClean="0"/>
              <a:t>Diagrams may be used to help illustrate your </a:t>
            </a: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0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Photovoltaic Technology to Practical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key vocab to discuss first:</a:t>
            </a:r>
          </a:p>
          <a:p>
            <a:pPr lvl="1"/>
            <a:r>
              <a:rPr lang="en-US" dirty="0" smtClean="0"/>
              <a:t>Voltage </a:t>
            </a:r>
            <a:r>
              <a:rPr lang="en-US" dirty="0" smtClean="0"/>
              <a:t>(Volts</a:t>
            </a:r>
            <a:r>
              <a:rPr lang="en-US" dirty="0" smtClean="0"/>
              <a:t>) (V)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smtClean="0"/>
              <a:t>(Amperes) </a:t>
            </a:r>
            <a:r>
              <a:rPr lang="en-US" dirty="0" smtClean="0"/>
              <a:t>(I)</a:t>
            </a:r>
          </a:p>
          <a:p>
            <a:pPr lvl="1"/>
            <a:r>
              <a:rPr lang="en-US" dirty="0" smtClean="0"/>
              <a:t>Power (Watts) (P)</a:t>
            </a:r>
          </a:p>
          <a:p>
            <a:pPr lvl="2"/>
            <a:r>
              <a:rPr lang="en-US" dirty="0" smtClean="0"/>
              <a:t>P = IV</a:t>
            </a:r>
          </a:p>
          <a:p>
            <a:pPr lvl="2"/>
            <a:r>
              <a:rPr lang="en-US" dirty="0"/>
              <a:t>more </a:t>
            </a:r>
            <a:r>
              <a:rPr lang="en-US" dirty="0" smtClean="0"/>
              <a:t>info: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www.youtube.com/watch?v=ZSviOnud7uY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8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400" b="1" u="sng" dirty="0" smtClean="0"/>
              <a:t>Series Wiring:</a:t>
            </a:r>
          </a:p>
          <a:p>
            <a:pPr lvl="1"/>
            <a:r>
              <a:rPr lang="en-US" sz="2400" dirty="0" smtClean="0"/>
              <a:t>Connecting individual cells together ( + to -) into a </a:t>
            </a:r>
            <a:r>
              <a:rPr lang="en-US" sz="2400" dirty="0" smtClean="0"/>
              <a:t>string 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b="1" u="sng" dirty="0" smtClean="0"/>
              <a:t>voltage</a:t>
            </a:r>
            <a:r>
              <a:rPr lang="en-US" sz="2400" dirty="0" smtClean="0"/>
              <a:t> of each individual cell accumulates as they are connected in this way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http://pveducation.org/sites/default/files/PVCDROM/Modules/Images/36Cell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752" y="3657600"/>
            <a:ext cx="55816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1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Parallel Wiring</a:t>
            </a:r>
          </a:p>
          <a:p>
            <a:pPr lvl="1"/>
            <a:r>
              <a:rPr lang="en-US" sz="2000" dirty="0" smtClean="0"/>
              <a:t>Connecting </a:t>
            </a:r>
            <a:r>
              <a:rPr lang="en-US" sz="2000" dirty="0" smtClean="0"/>
              <a:t>solar modules or strings together </a:t>
            </a:r>
            <a:r>
              <a:rPr lang="en-US" sz="2000" dirty="0" smtClean="0"/>
              <a:t>(“+ to +” and “- to-”) into parallel </a:t>
            </a:r>
          </a:p>
          <a:p>
            <a:pPr lvl="1"/>
            <a:r>
              <a:rPr lang="en-US" sz="2000" dirty="0" smtClean="0"/>
              <a:t>The current (</a:t>
            </a:r>
            <a:r>
              <a:rPr lang="en-US" sz="2000" b="1" u="sng" dirty="0" smtClean="0"/>
              <a:t>amperage</a:t>
            </a:r>
            <a:r>
              <a:rPr lang="en-US" sz="2000" dirty="0" smtClean="0"/>
              <a:t>) of each individual </a:t>
            </a:r>
            <a:r>
              <a:rPr lang="en-US" sz="2000" dirty="0" smtClean="0"/>
              <a:t>modules or string accumulates </a:t>
            </a:r>
            <a:r>
              <a:rPr lang="en-US" sz="2000" dirty="0" smtClean="0"/>
              <a:t>when wired in this </a:t>
            </a:r>
            <a:r>
              <a:rPr lang="en-US" sz="2000" dirty="0" smtClean="0"/>
              <a:t>way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2052" name="Picture 4" descr="A diagram showing a solar array with three series strings connected in parallel and four panels connected in a series str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2540881" cy="499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57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(Watts)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The power output is a function of both voltage and </a:t>
            </a:r>
            <a:r>
              <a:rPr lang="en-US" dirty="0" smtClean="0"/>
              <a:t>current </a:t>
            </a:r>
            <a:r>
              <a:rPr lang="en-US" dirty="0" smtClean="0"/>
              <a:t>and is calculated by multiplying the values together.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68255"/>
            <a:ext cx="39624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62400" y="518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12V x 3A = </a:t>
            </a:r>
            <a:r>
              <a:rPr lang="en-US" b="1" u="sng" dirty="0" smtClean="0">
                <a:solidFill>
                  <a:srgbClr val="FF0000"/>
                </a:solidFill>
              </a:rPr>
              <a:t>36 W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435928"/>
            <a:ext cx="14478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Notice that 12 volts are achieved by a series of two 6V modules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8400" y="3962400"/>
            <a:ext cx="1066800" cy="15240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4600" y="3613291"/>
            <a:ext cx="13716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Notice that 3 amps are achieved by two 1.5A series in parallel</a:t>
            </a:r>
            <a:endParaRPr lang="en-US" dirty="0"/>
          </a:p>
        </p:txBody>
      </p:sp>
      <p:sp>
        <p:nvSpPr>
          <p:cNvPr id="26" name="U-Turn Arrow 25"/>
          <p:cNvSpPr/>
          <p:nvPr/>
        </p:nvSpPr>
        <p:spPr>
          <a:xfrm flipH="1">
            <a:off x="3962400" y="3276601"/>
            <a:ext cx="2819400" cy="304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3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Cells vs.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sz="2400" dirty="0" smtClean="0"/>
              <a:t>A solar module is a </a:t>
            </a:r>
            <a:r>
              <a:rPr lang="en-US" sz="2400" dirty="0" smtClean="0"/>
              <a:t>photovoltaic (PV)</a:t>
            </a:r>
            <a:r>
              <a:rPr lang="en-US" sz="2400" dirty="0" smtClean="0"/>
              <a:t> </a:t>
            </a:r>
            <a:r>
              <a:rPr lang="en-US" sz="2400" dirty="0" smtClean="0"/>
              <a:t>device with multiple PV cells connected electrically (either in series or series and parallel).</a:t>
            </a:r>
          </a:p>
          <a:p>
            <a:r>
              <a:rPr lang="en-US" sz="2400" dirty="0" smtClean="0"/>
              <a:t>The modules we will look at have a power rating of 200 Watts.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www.civicsolar.com/sites/default/files/resources/mo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47" y="3422831"/>
            <a:ext cx="3510305" cy="320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rystalline Pan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17770"/>
            <a:ext cx="4527450" cy="29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Cell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305114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PV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5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543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Macro-Scale Photovoltaic Technology</vt:lpstr>
      <vt:lpstr>Review</vt:lpstr>
      <vt:lpstr>Classroom Debrief</vt:lpstr>
      <vt:lpstr>Respond to the Prompt (20 minutes)</vt:lpstr>
      <vt:lpstr>Putting Photovoltaic Technology to Practical Use</vt:lpstr>
      <vt:lpstr>Increasing Voltage</vt:lpstr>
      <vt:lpstr>Increasing Current</vt:lpstr>
      <vt:lpstr>Power (Watts)</vt:lpstr>
      <vt:lpstr>Solar Cells vs. Modules</vt:lpstr>
      <vt:lpstr>Modules vs. Arrays</vt:lpstr>
      <vt:lpstr>DC to AC Inverters </vt:lpstr>
      <vt:lpstr>Review (10 minutes)</vt:lpstr>
      <vt:lpstr>Classroom Debrief (5 min)</vt:lpstr>
      <vt:lpstr>Respond to the Prompt (20 minutes)</vt:lpstr>
    </vt:vector>
  </TitlesOfParts>
  <Company>WWPS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Macro-Scale Photovoltaic Technology</dc:title>
  <dc:creator>Administrator</dc:creator>
  <cp:lastModifiedBy>Emily Barrett</cp:lastModifiedBy>
  <cp:revision>24</cp:revision>
  <dcterms:created xsi:type="dcterms:W3CDTF">2013-08-07T22:31:39Z</dcterms:created>
  <dcterms:modified xsi:type="dcterms:W3CDTF">2014-08-04T21:22:32Z</dcterms:modified>
</cp:coreProperties>
</file>